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0"/>
  </p:notesMasterIdLst>
  <p:sldIdLst>
    <p:sldId id="256" r:id="rId2"/>
    <p:sldId id="263" r:id="rId3"/>
    <p:sldId id="257" r:id="rId4"/>
    <p:sldId id="260" r:id="rId5"/>
    <p:sldId id="259" r:id="rId6"/>
    <p:sldId id="262" r:id="rId7"/>
    <p:sldId id="266" r:id="rId8"/>
    <p:sldId id="268" r:id="rId9"/>
    <p:sldId id="273" r:id="rId10"/>
    <p:sldId id="275" r:id="rId11"/>
    <p:sldId id="276" r:id="rId12"/>
    <p:sldId id="267" r:id="rId13"/>
    <p:sldId id="261" r:id="rId14"/>
    <p:sldId id="269" r:id="rId15"/>
    <p:sldId id="270" r:id="rId16"/>
    <p:sldId id="271" r:id="rId17"/>
    <p:sldId id="272" r:id="rId18"/>
    <p:sldId id="258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5094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Diapositiva titolo">
  <p:cSld name="1_Diapositiva titol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  <a:defRPr sz="6000" b="1">
                <a:solidFill>
                  <a:srgbClr val="1E508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391" y="0"/>
            <a:ext cx="484939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5458984" y="812800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2"/>
          </p:nvPr>
        </p:nvSpPr>
        <p:spPr>
          <a:xfrm>
            <a:off x="1092200" y="3043050"/>
            <a:ext cx="3068832" cy="263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0" y="139700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93" name="Google Shape;93;p11"/>
          <p:cNvCxnSpPr/>
          <p:nvPr/>
        </p:nvCxnSpPr>
        <p:spPr>
          <a:xfrm rot="10800000">
            <a:off x="1092200" y="6446838"/>
            <a:ext cx="1643438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11"/>
          <p:cNvCxnSpPr/>
          <p:nvPr/>
        </p:nvCxnSpPr>
        <p:spPr>
          <a:xfrm rot="10800000">
            <a:off x="8420100" y="6429376"/>
            <a:ext cx="1000462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" name="Google Shape;95;p11"/>
          <p:cNvCxnSpPr/>
          <p:nvPr/>
        </p:nvCxnSpPr>
        <p:spPr>
          <a:xfrm rot="10800000">
            <a:off x="10765675" y="6446838"/>
            <a:ext cx="407258" cy="635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1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>
  <p:cSld name="1_Titolo e contenuto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2" name="Google Shape;102;p12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uto con didascalia">
  <p:cSld name="1_Contenuto con didascali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/>
          <p:nvPr/>
        </p:nvSpPr>
        <p:spPr>
          <a:xfrm>
            <a:off x="0" y="2003424"/>
            <a:ext cx="1036320" cy="18573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rgbClr val="1B1E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rgbClr val="C8CBE6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ntenuto con didascalia">
  <p:cSld name="2_Contenuto con didascalia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>
            <a:spLocks noGrp="1"/>
          </p:cNvSpPr>
          <p:nvPr>
            <p:ph type="pic" idx="2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5458984" y="497808"/>
            <a:ext cx="5713841" cy="48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DIRETTORI DEL CORSO – M. DE LUCA – M.A. ZAPPA</a:t>
            </a:r>
            <a:endParaRPr sz="9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Contenuto con didascalia">
  <p:cSld name="6_Contenuto con didascalia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5100833" y="1611313"/>
            <a:ext cx="6072099" cy="375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0" name="Google Shape;130;p15"/>
          <p:cNvSpPr>
            <a:spLocks noGrp="1"/>
          </p:cNvSpPr>
          <p:nvPr>
            <p:ph type="pic" idx="2"/>
          </p:nvPr>
        </p:nvSpPr>
        <p:spPr>
          <a:xfrm>
            <a:off x="0" y="0"/>
            <a:ext cx="4654296" cy="58642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Contenuto con didascalia">
  <p:cSld name="7_Contenuto con didascalia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541486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sz="3600" b="1" i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38" name="Google Shape;138;p16"/>
          <p:cNvSpPr/>
          <p:nvPr/>
        </p:nvSpPr>
        <p:spPr>
          <a:xfrm>
            <a:off x="5577840" y="0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ontenuto con didascalia">
  <p:cSld name="3_Contenuto con didascalia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6473373" y="943430"/>
            <a:ext cx="4699452" cy="397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rgbClr val="84B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ontenuto con didascalia">
  <p:cSld name="4_Contenuto con didascalia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/>
          <p:nvPr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6518529" y="943430"/>
            <a:ext cx="4654296" cy="397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7" name="Google Shape;167;p19"/>
          <p:cNvSpPr/>
          <p:nvPr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 rot="5400000">
            <a:off x="4365302" y="-1040554"/>
            <a:ext cx="3760891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o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16130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verticale e testo" type="vertTitleAndTx">
  <p:cSld name="VERTICAL_TITLE_AND_VERTICAL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 rot="5400000">
            <a:off x="7683554" y="2387546"/>
            <a:ext cx="4530725" cy="244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1"/>
          </p:nvPr>
        </p:nvSpPr>
        <p:spPr>
          <a:xfrm rot="5400000">
            <a:off x="2566989" y="-128588"/>
            <a:ext cx="4530723" cy="7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80" name="Google Shape;180;p21"/>
          <p:cNvSpPr/>
          <p:nvPr/>
        </p:nvSpPr>
        <p:spPr>
          <a:xfrm rot="-5400000">
            <a:off x="8871481" y="-146580"/>
            <a:ext cx="1036320" cy="13294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>
  <p:cSld name="Intestazione sezione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8" name="Google Shape;48;p6"/>
          <p:cNvSpPr>
            <a:spLocks noGrp="1"/>
          </p:cNvSpPr>
          <p:nvPr>
            <p:ph type="pic" idx="2"/>
          </p:nvPr>
        </p:nvSpPr>
        <p:spPr>
          <a:xfrm>
            <a:off x="0" y="0"/>
            <a:ext cx="63119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6"/>
          <p:cNvSpPr/>
          <p:nvPr/>
        </p:nvSpPr>
        <p:spPr>
          <a:xfrm>
            <a:off x="2451099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testazione della sezione">
  <p:cSld name="1_Intestazione della sezione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57" name="Google Shape;57;p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7"/>
          <p:cNvSpPr/>
          <p:nvPr/>
        </p:nvSpPr>
        <p:spPr>
          <a:xfrm>
            <a:off x="1735138" y="3568700"/>
            <a:ext cx="8721725" cy="230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1186731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4"/>
          </p:nvPr>
        </p:nvSpPr>
        <p:spPr>
          <a:xfrm>
            <a:off x="6605395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rgbClr val="F2F2F2">
              <a:alpha val="2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0" y="1011981"/>
            <a:ext cx="103632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</a:pPr>
            <a:r>
              <a:rPr lang="it-IT" dirty="0" smtClean="0"/>
              <a:t>AI e Nuove Tecnologie</a:t>
            </a:r>
            <a:endParaRPr dirty="0"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-IT" sz="2800" b="1" dirty="0" smtClean="0">
                <a:solidFill>
                  <a:srgbClr val="FFC000"/>
                </a:solidFill>
              </a:rPr>
              <a:t>Luigi Piazza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it-IT" sz="2800" b="1" dirty="0" smtClean="0">
                <a:solidFill>
                  <a:srgbClr val="FFC000"/>
                </a:solidFill>
              </a:rPr>
              <a:t>Direttore U.O.C. di Chirurgia Generale e d’Urgenza, ARNAS Garibaldi Catania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56810" y="260648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err="1" smtClean="0"/>
              <a:t>Ask</a:t>
            </a:r>
            <a:r>
              <a:rPr lang="it-IT" sz="3200" dirty="0" smtClean="0"/>
              <a:t> the </a:t>
            </a:r>
            <a:r>
              <a:rPr lang="it-IT" sz="3200" dirty="0" err="1" smtClean="0"/>
              <a:t>Artificial</a:t>
            </a:r>
            <a:r>
              <a:rPr lang="it-IT" sz="3200" dirty="0" smtClean="0"/>
              <a:t> Intelligence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1344" y="1556792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/>
              <a:t>Caso Clinico 1</a:t>
            </a:r>
          </a:p>
          <a:p>
            <a:r>
              <a:rPr lang="it-IT" sz="1600" dirty="0" smtClean="0"/>
              <a:t>Uomo </a:t>
            </a:r>
            <a:r>
              <a:rPr lang="it-IT" sz="1600" dirty="0"/>
              <a:t>Età: 48 BMI: 37,6 </a:t>
            </a:r>
            <a:endParaRPr lang="it-IT" sz="1600" dirty="0" smtClean="0"/>
          </a:p>
          <a:p>
            <a:r>
              <a:rPr lang="it-IT" sz="1600" dirty="0" smtClean="0"/>
              <a:t>APR: </a:t>
            </a:r>
            <a:r>
              <a:rPr lang="it-IT" sz="1600" dirty="0"/>
              <a:t>dislipidemia </a:t>
            </a:r>
            <a:r>
              <a:rPr lang="it-IT" sz="1600" dirty="0" smtClean="0"/>
              <a:t>in terapia con </a:t>
            </a:r>
            <a:r>
              <a:rPr lang="it-IT" sz="1600" dirty="0" err="1" smtClean="0"/>
              <a:t>statinici</a:t>
            </a:r>
            <a:r>
              <a:rPr lang="it-IT" sz="1600" dirty="0" smtClean="0"/>
              <a:t>, fumatore </a:t>
            </a:r>
            <a:r>
              <a:rPr lang="it-IT" sz="1600" dirty="0"/>
              <a:t>attivo (20 pacchetti/anno) </a:t>
            </a:r>
            <a:endParaRPr lang="it-IT" sz="1600" dirty="0" smtClean="0"/>
          </a:p>
          <a:p>
            <a:r>
              <a:rPr lang="it-IT" sz="1600" dirty="0" smtClean="0"/>
              <a:t>EGDS: </a:t>
            </a:r>
            <a:r>
              <a:rPr lang="it-IT" sz="1600" dirty="0"/>
              <a:t>sono state osservate aree di eritema a chiazze nell'antro gastrico. La mucosa gastrica restante appare normale. È stata eseguita una biopsia. Risultati coerenti con la metaplasia intestinale nell'antro gastrico. Nessuna evidenza di displasia o malignità osservata</a:t>
            </a:r>
            <a:r>
              <a:rPr lang="it-IT" sz="1600" dirty="0" smtClean="0"/>
              <a:t>.</a:t>
            </a:r>
          </a:p>
          <a:p>
            <a:endParaRPr lang="it-IT" sz="1600" dirty="0"/>
          </a:p>
          <a:p>
            <a:r>
              <a:rPr lang="it-IT" sz="1600" b="1" dirty="0" smtClean="0"/>
              <a:t>Caso clinico 2</a:t>
            </a:r>
          </a:p>
          <a:p>
            <a:r>
              <a:rPr lang="it-IT" sz="1600" dirty="0" smtClean="0"/>
              <a:t>Donna Età</a:t>
            </a:r>
            <a:r>
              <a:rPr lang="it-IT" sz="1600" dirty="0"/>
              <a:t>: 26 BMI: </a:t>
            </a:r>
            <a:r>
              <a:rPr lang="it-IT" sz="1600" dirty="0" smtClean="0"/>
              <a:t>28</a:t>
            </a:r>
          </a:p>
          <a:p>
            <a:r>
              <a:rPr lang="it-IT" sz="1600" dirty="0" smtClean="0"/>
              <a:t>APR: </a:t>
            </a:r>
            <a:r>
              <a:rPr lang="it-IT" sz="1600" dirty="0"/>
              <a:t>apnea notturna </a:t>
            </a:r>
            <a:endParaRPr lang="it-IT" sz="1600" dirty="0" smtClean="0"/>
          </a:p>
          <a:p>
            <a:r>
              <a:rPr lang="it-IT" sz="1600" dirty="0" smtClean="0"/>
              <a:t>Sforzi </a:t>
            </a:r>
            <a:r>
              <a:rPr lang="it-IT" sz="1600" dirty="0"/>
              <a:t>per perdere peso (metodi non chirurgici): nonostante gli sforzi per perdere peso attraverso regolare esercizio aerobico, l'individuo rimane </a:t>
            </a:r>
            <a:r>
              <a:rPr lang="it-IT" sz="1600" dirty="0" smtClean="0"/>
              <a:t>irremovibile alla volontà di essere sottoposto a chirurgia </a:t>
            </a:r>
            <a:r>
              <a:rPr lang="it-IT" sz="1600" dirty="0"/>
              <a:t>bariatrica </a:t>
            </a:r>
            <a:endParaRPr lang="it-IT" sz="1600" dirty="0" smtClean="0"/>
          </a:p>
          <a:p>
            <a:r>
              <a:rPr lang="it-IT" sz="1600" dirty="0" smtClean="0"/>
              <a:t>Anamnesi </a:t>
            </a:r>
            <a:r>
              <a:rPr lang="it-IT" sz="1600" dirty="0"/>
              <a:t>familiare: la madre ha avuto obesità e </a:t>
            </a:r>
            <a:r>
              <a:rPr lang="it-IT" sz="1600" dirty="0" smtClean="0"/>
              <a:t>diabete</a:t>
            </a:r>
          </a:p>
          <a:p>
            <a:r>
              <a:rPr lang="it-IT" sz="1600" dirty="0" smtClean="0"/>
              <a:t>EGDS: </a:t>
            </a:r>
            <a:r>
              <a:rPr lang="it-IT" sz="1600" dirty="0"/>
              <a:t>normale, è stata eseguita una biopsia e il referto patologico non ha mostrato </a:t>
            </a:r>
            <a:r>
              <a:rPr lang="it-IT" sz="1600" dirty="0" smtClean="0"/>
              <a:t>anomalie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19536" y="105273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Team Bariatrico </a:t>
            </a:r>
            <a:endParaRPr lang="it-IT" sz="2000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15548"/>
          <a:stretch/>
        </p:blipFill>
        <p:spPr>
          <a:xfrm>
            <a:off x="6607605" y="1452846"/>
            <a:ext cx="5321043" cy="52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56810" y="260648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err="1" smtClean="0"/>
              <a:t>Ask</a:t>
            </a:r>
            <a:r>
              <a:rPr lang="it-IT" sz="3200" dirty="0" smtClean="0"/>
              <a:t> the </a:t>
            </a:r>
            <a:r>
              <a:rPr lang="it-IT" sz="3200" dirty="0" err="1" smtClean="0"/>
              <a:t>Artificial</a:t>
            </a:r>
            <a:r>
              <a:rPr lang="it-IT" sz="3200" dirty="0" smtClean="0"/>
              <a:t> Intelligence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35960" y="1556792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 dirty="0" smtClean="0"/>
              <a:t>Caso Clinico 3</a:t>
            </a:r>
          </a:p>
          <a:p>
            <a:r>
              <a:rPr lang="it-IT" sz="1600" dirty="0" smtClean="0"/>
              <a:t>Donna Età</a:t>
            </a:r>
            <a:r>
              <a:rPr lang="it-IT" sz="1600" dirty="0"/>
              <a:t>: 37 BMI: 36 </a:t>
            </a:r>
            <a:endParaRPr lang="it-IT" sz="1600" dirty="0" smtClean="0"/>
          </a:p>
          <a:p>
            <a:r>
              <a:rPr lang="it-IT" sz="1600" dirty="0" smtClean="0"/>
              <a:t>APR: </a:t>
            </a:r>
            <a:r>
              <a:rPr lang="it-IT" sz="1600" dirty="0"/>
              <a:t>endometriosi </a:t>
            </a:r>
            <a:r>
              <a:rPr lang="it-IT" sz="1600" dirty="0" smtClean="0"/>
              <a:t>disseminata in terapia con </a:t>
            </a:r>
            <a:r>
              <a:rPr lang="it-IT" sz="1600" dirty="0"/>
              <a:t>pillola contraccettiva </a:t>
            </a:r>
            <a:r>
              <a:rPr lang="it-IT" sz="1600" dirty="0" smtClean="0"/>
              <a:t>orale, ipertensione,</a:t>
            </a:r>
          </a:p>
          <a:p>
            <a:r>
              <a:rPr lang="it-IT" sz="1600" dirty="0" smtClean="0"/>
              <a:t>Storia </a:t>
            </a:r>
            <a:r>
              <a:rPr lang="it-IT" sz="1600" dirty="0"/>
              <a:t>chirurgica pregressa: la paziente ha subito diverse laparotomie e resezioni intestinali a causa di significative aderenze causate dall'endometriosi disseminata </a:t>
            </a:r>
            <a:endParaRPr lang="it-IT" sz="1600" dirty="0" smtClean="0"/>
          </a:p>
          <a:p>
            <a:r>
              <a:rPr lang="it-IT" sz="1600" dirty="0" smtClean="0"/>
              <a:t>EGDS: </a:t>
            </a:r>
            <a:r>
              <a:rPr lang="it-IT" sz="1600" dirty="0"/>
              <a:t>normale, è stata eseguita una biopsia e il referto patologico non ha mostrato </a:t>
            </a:r>
            <a:r>
              <a:rPr lang="it-IT" sz="1600" dirty="0" smtClean="0"/>
              <a:t>anomalie</a:t>
            </a:r>
          </a:p>
          <a:p>
            <a:endParaRPr lang="it-IT" sz="1600" dirty="0"/>
          </a:p>
          <a:p>
            <a:r>
              <a:rPr lang="it-IT" sz="1600" b="1" dirty="0" smtClean="0"/>
              <a:t>Caso clinico 4</a:t>
            </a:r>
          </a:p>
          <a:p>
            <a:r>
              <a:rPr lang="it-IT" sz="1600" dirty="0" smtClean="0"/>
              <a:t>Uomo Età</a:t>
            </a:r>
            <a:r>
              <a:rPr lang="it-IT" sz="1600" dirty="0"/>
              <a:t>: 38 BMI: 61 </a:t>
            </a:r>
            <a:endParaRPr lang="it-IT" sz="1600" dirty="0" smtClean="0"/>
          </a:p>
          <a:p>
            <a:r>
              <a:rPr lang="it-IT" sz="1600" dirty="0" smtClean="0"/>
              <a:t>APR: </a:t>
            </a:r>
            <a:r>
              <a:rPr lang="it-IT" sz="1600" dirty="0"/>
              <a:t>BPCO, diabete, reflusso gastroesofageo sintomatico, grave apnea notturna che richiede terapia con </a:t>
            </a:r>
            <a:r>
              <a:rPr lang="it-IT" sz="1600" dirty="0" err="1"/>
              <a:t>BiPAP</a:t>
            </a:r>
            <a:r>
              <a:rPr lang="it-IT" sz="1600" dirty="0"/>
              <a:t>, e </a:t>
            </a:r>
            <a:r>
              <a:rPr lang="it-IT" sz="1600" dirty="0" smtClean="0"/>
              <a:t>steatosi epatica non alcolica di primo </a:t>
            </a:r>
          </a:p>
          <a:p>
            <a:r>
              <a:rPr lang="it-IT" sz="1600" dirty="0" smtClean="0"/>
              <a:t>EGDS: </a:t>
            </a:r>
            <a:r>
              <a:rPr lang="it-IT" sz="1600" dirty="0"/>
              <a:t>si notano erosioni ed eritema che coinvolgono meno del 50% della circonferenza esofagea, suggerendo </a:t>
            </a:r>
            <a:r>
              <a:rPr lang="it-IT" sz="1600" dirty="0" smtClean="0"/>
              <a:t>un'esofagite </a:t>
            </a:r>
            <a:r>
              <a:rPr lang="it-IT" sz="1600" dirty="0"/>
              <a:t>di grado </a:t>
            </a:r>
            <a:r>
              <a:rPr lang="it-IT" sz="1600" dirty="0" smtClean="0"/>
              <a:t>B</a:t>
            </a:r>
          </a:p>
          <a:p>
            <a:r>
              <a:rPr lang="it-IT" sz="1600" dirty="0" smtClean="0"/>
              <a:t>Biopsia </a:t>
            </a:r>
            <a:r>
              <a:rPr lang="it-IT" sz="1600" dirty="0"/>
              <a:t>della mucosa esofagea: esofagite cronica attiva con caratteristiche suggestive di esofagite da </a:t>
            </a:r>
            <a:r>
              <a:rPr lang="it-IT" sz="1600" dirty="0" smtClean="0"/>
              <a:t>reflusso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464152" y="105273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Team Bariatrico </a:t>
            </a:r>
            <a:endParaRPr lang="it-IT" sz="2000" b="1" i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r="15548"/>
          <a:stretch/>
        </p:blipFill>
        <p:spPr>
          <a:xfrm>
            <a:off x="191344" y="1452846"/>
            <a:ext cx="5321043" cy="52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41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0"/>
          <a:stretch/>
        </p:blipFill>
        <p:spPr>
          <a:xfrm>
            <a:off x="1055440" y="632929"/>
            <a:ext cx="10130362" cy="17938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4" b="33672"/>
          <a:stretch/>
        </p:blipFill>
        <p:spPr>
          <a:xfrm>
            <a:off x="1055459" y="2572304"/>
            <a:ext cx="10130343" cy="1790876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7"/>
          <a:stretch/>
        </p:blipFill>
        <p:spPr>
          <a:xfrm>
            <a:off x="1055459" y="4516520"/>
            <a:ext cx="10130343" cy="1792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75434" y="1252877"/>
            <a:ext cx="7320966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err="1">
                <a:solidFill>
                  <a:schemeClr val="bg1"/>
                </a:solidFill>
              </a:rPr>
              <a:t>Artificial</a:t>
            </a:r>
            <a:r>
              <a:rPr lang="it-IT" sz="3000" i="1" dirty="0">
                <a:solidFill>
                  <a:schemeClr val="bg1"/>
                </a:solidFill>
              </a:rPr>
              <a:t> Intelligence in </a:t>
            </a:r>
            <a:r>
              <a:rPr lang="it-IT" sz="3000" i="1" dirty="0" err="1">
                <a:solidFill>
                  <a:schemeClr val="bg1"/>
                </a:solidFill>
              </a:rPr>
              <a:t>Bariatric</a:t>
            </a:r>
            <a:r>
              <a:rPr lang="it-IT" sz="3000" i="1" dirty="0">
                <a:solidFill>
                  <a:schemeClr val="bg1"/>
                </a:solidFill>
              </a:rPr>
              <a:t> </a:t>
            </a:r>
            <a:r>
              <a:rPr lang="it-IT" sz="3000" i="1" dirty="0" err="1">
                <a:solidFill>
                  <a:schemeClr val="bg1"/>
                </a:solidFill>
              </a:rPr>
              <a:t>Surgery</a:t>
            </a:r>
            <a:endParaRPr lang="it-IT" sz="3000" i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35617" y="3190743"/>
            <a:ext cx="5400600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err="1" smtClean="0">
                <a:solidFill>
                  <a:schemeClr val="bg1"/>
                </a:solidFill>
              </a:rPr>
              <a:t>Ask</a:t>
            </a:r>
            <a:r>
              <a:rPr lang="it-IT" sz="3000" i="1" dirty="0" smtClean="0">
                <a:solidFill>
                  <a:schemeClr val="bg1"/>
                </a:solidFill>
              </a:rPr>
              <a:t> the </a:t>
            </a:r>
            <a:r>
              <a:rPr lang="it-IT" sz="3000" i="1" dirty="0" err="1" smtClean="0">
                <a:solidFill>
                  <a:schemeClr val="bg1"/>
                </a:solidFill>
              </a:rPr>
              <a:t>Artificial</a:t>
            </a:r>
            <a:r>
              <a:rPr lang="it-IT" sz="3000" i="1" dirty="0" smtClean="0">
                <a:solidFill>
                  <a:schemeClr val="bg1"/>
                </a:solidFill>
              </a:rPr>
              <a:t> Intelligence</a:t>
            </a:r>
            <a:endParaRPr lang="it-IT" sz="3000" i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62095" y="5126636"/>
            <a:ext cx="4347644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>
                <a:solidFill>
                  <a:schemeClr val="bg1"/>
                </a:solidFill>
              </a:rPr>
              <a:t>Future </a:t>
            </a:r>
            <a:r>
              <a:rPr lang="it-IT" sz="3000" i="1" dirty="0" err="1">
                <a:solidFill>
                  <a:schemeClr val="bg1"/>
                </a:solidFill>
              </a:rPr>
              <a:t>Perspectives</a:t>
            </a:r>
            <a:endParaRPr lang="it-IT" sz="3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4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59496" y="6309320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 smtClean="0"/>
              <a:t>Sisik</a:t>
            </a:r>
            <a:r>
              <a:rPr lang="it-IT" i="1" dirty="0" smtClean="0"/>
              <a:t> et al., </a:t>
            </a:r>
            <a:r>
              <a:rPr lang="en-US" i="1" dirty="0"/>
              <a:t>Individualized Bariatric Surgery Utilizing Artificial Intelligence: A </a:t>
            </a:r>
            <a:r>
              <a:rPr lang="en-US" i="1" dirty="0" smtClean="0"/>
              <a:t>Call to </a:t>
            </a:r>
            <a:r>
              <a:rPr lang="en-US" i="1" dirty="0"/>
              <a:t>Colleagues and New Year’s Aspiration</a:t>
            </a:r>
            <a:r>
              <a:rPr lang="it-IT" i="1" dirty="0" smtClean="0"/>
              <a:t> </a:t>
            </a:r>
            <a:r>
              <a:rPr lang="it-IT" i="1" dirty="0" err="1"/>
              <a:t>Obesity</a:t>
            </a:r>
            <a:r>
              <a:rPr lang="it-IT" i="1" dirty="0"/>
              <a:t> </a:t>
            </a:r>
            <a:r>
              <a:rPr lang="it-IT" i="1" dirty="0" err="1"/>
              <a:t>Surgery</a:t>
            </a:r>
            <a:r>
              <a:rPr lang="it-IT" i="1" dirty="0"/>
              <a:t> (2024) 34:1380–1381</a:t>
            </a:r>
          </a:p>
        </p:txBody>
      </p:sp>
      <p:sp>
        <p:nvSpPr>
          <p:cNvPr id="6" name="Rettangolo 5"/>
          <p:cNvSpPr/>
          <p:nvPr/>
        </p:nvSpPr>
        <p:spPr>
          <a:xfrm>
            <a:off x="6961344" y="2575457"/>
            <a:ext cx="3833095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/>
              <a:t>The </a:t>
            </a:r>
            <a:r>
              <a:rPr lang="en-US" sz="2400" b="1" i="1" dirty="0"/>
              <a:t>ongoing revolution in artificial </a:t>
            </a:r>
            <a:r>
              <a:rPr lang="en-US" sz="2400" b="1" i="1" dirty="0" smtClean="0"/>
              <a:t>intelligence is </a:t>
            </a:r>
            <a:r>
              <a:rPr lang="en-US" sz="2400" b="1" i="1" dirty="0"/>
              <a:t>reshaping medical practices</a:t>
            </a:r>
            <a:endParaRPr lang="it-IT" sz="2400" b="1" i="1" dirty="0"/>
          </a:p>
        </p:txBody>
      </p:sp>
      <p:sp>
        <p:nvSpPr>
          <p:cNvPr id="7" name="Rettangolo 6"/>
          <p:cNvSpPr/>
          <p:nvPr/>
        </p:nvSpPr>
        <p:spPr>
          <a:xfrm>
            <a:off x="1229932" y="128826"/>
            <a:ext cx="4683652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Potential </a:t>
            </a:r>
            <a:r>
              <a:rPr lang="en-US" sz="2000" i="1" dirty="0"/>
              <a:t>improvements that can result from future studies</a:t>
            </a:r>
            <a:endParaRPr lang="it-IT" sz="2000" i="1" dirty="0"/>
          </a:p>
        </p:txBody>
      </p:sp>
      <p:sp>
        <p:nvSpPr>
          <p:cNvPr id="8" name="Rettangolo 7"/>
          <p:cNvSpPr/>
          <p:nvPr/>
        </p:nvSpPr>
        <p:spPr>
          <a:xfrm>
            <a:off x="1055441" y="1124744"/>
            <a:ext cx="50405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Weight loss outcomes exhibit variability and </a:t>
            </a:r>
            <a:r>
              <a:rPr lang="en-US" sz="1600" dirty="0" smtClean="0"/>
              <a:t>unpredictability, likely </a:t>
            </a:r>
            <a:r>
              <a:rPr lang="en-US" sz="1600" dirty="0"/>
              <a:t>attributable to technical variations in </a:t>
            </a:r>
            <a:r>
              <a:rPr lang="en-US" sz="1600" dirty="0" smtClean="0"/>
              <a:t>procedures. </a:t>
            </a:r>
            <a:r>
              <a:rPr lang="it-IT" sz="1600" dirty="0" smtClean="0"/>
              <a:t>To </a:t>
            </a:r>
            <a:r>
              <a:rPr lang="it-IT" sz="1600" dirty="0" err="1"/>
              <a:t>achieve</a:t>
            </a:r>
            <a:r>
              <a:rPr lang="it-IT" sz="1600" dirty="0"/>
              <a:t> the </a:t>
            </a:r>
            <a:r>
              <a:rPr lang="it-IT" sz="1600" dirty="0" err="1" smtClean="0"/>
              <a:t>most</a:t>
            </a:r>
            <a:r>
              <a:rPr lang="it-IT" sz="1600" dirty="0"/>
              <a:t> </a:t>
            </a:r>
            <a:r>
              <a:rPr lang="en-US" sz="1600" dirty="0" smtClean="0"/>
              <a:t>effective results, </a:t>
            </a:r>
            <a:r>
              <a:rPr lang="en-US" sz="1600" dirty="0"/>
              <a:t>we advocate for </a:t>
            </a:r>
            <a:r>
              <a:rPr lang="en-US" sz="1600" dirty="0" smtClean="0"/>
              <a:t>the establishment </a:t>
            </a:r>
            <a:r>
              <a:rPr lang="en-US" sz="1600" dirty="0"/>
              <a:t>of </a:t>
            </a:r>
            <a:r>
              <a:rPr lang="en-US" sz="1600" b="1" dirty="0"/>
              <a:t>optimal ratios or values tailored to </a:t>
            </a:r>
            <a:r>
              <a:rPr lang="en-US" sz="1600" b="1" dirty="0" smtClean="0"/>
              <a:t>individual </a:t>
            </a:r>
            <a:r>
              <a:rPr lang="it-IT" sz="1600" b="1" dirty="0" err="1" smtClean="0"/>
              <a:t>patient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characteristics</a:t>
            </a:r>
            <a:r>
              <a:rPr lang="it-IT" sz="1600" dirty="0" smtClean="0"/>
              <a:t>, </a:t>
            </a:r>
            <a:r>
              <a:rPr lang="en-US" sz="1600" dirty="0"/>
              <a:t>by compiling technical information obtained </a:t>
            </a:r>
            <a:r>
              <a:rPr lang="en-US" sz="1600" dirty="0" smtClean="0"/>
              <a:t>from video </a:t>
            </a:r>
            <a:r>
              <a:rPr lang="en-US" sz="1600" dirty="0"/>
              <a:t>recordings of laparoscopic and robotic surgeries </a:t>
            </a:r>
            <a:r>
              <a:rPr lang="en-US" sz="1600" dirty="0" smtClean="0"/>
              <a:t>and harmonizing </a:t>
            </a:r>
            <a:r>
              <a:rPr lang="en-US" sz="1600" dirty="0"/>
              <a:t>them with the results</a:t>
            </a:r>
            <a:endParaRPr lang="it-IT" sz="1600" dirty="0"/>
          </a:p>
        </p:txBody>
      </p:sp>
      <p:sp>
        <p:nvSpPr>
          <p:cNvPr id="10" name="Rettangolo 9"/>
          <p:cNvSpPr/>
          <p:nvPr/>
        </p:nvSpPr>
        <p:spPr>
          <a:xfrm>
            <a:off x="1047516" y="3636313"/>
            <a:ext cx="5048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Robust prediction models for the </a:t>
            </a:r>
            <a:r>
              <a:rPr lang="en-US" sz="1600" b="1" dirty="0"/>
              <a:t>remission of </a:t>
            </a:r>
            <a:r>
              <a:rPr lang="en-US" sz="1600" b="1" dirty="0" smtClean="0"/>
              <a:t>comorbidities</a:t>
            </a:r>
            <a:r>
              <a:rPr lang="en-US" sz="1600" dirty="0" smtClean="0"/>
              <a:t> should </a:t>
            </a:r>
            <a:r>
              <a:rPr lang="en-US" sz="1600" dirty="0"/>
              <a:t>be developed. </a:t>
            </a:r>
            <a:endParaRPr lang="it-IT" sz="1600" dirty="0"/>
          </a:p>
        </p:txBody>
      </p:sp>
      <p:sp>
        <p:nvSpPr>
          <p:cNvPr id="11" name="Rettangolo 10"/>
          <p:cNvSpPr/>
          <p:nvPr/>
        </p:nvSpPr>
        <p:spPr>
          <a:xfrm>
            <a:off x="1055440" y="4508784"/>
            <a:ext cx="10784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impact of </a:t>
            </a:r>
            <a:r>
              <a:rPr lang="en-US" sz="1600" b="1" dirty="0"/>
              <a:t>lifestyle, genetic background, and </a:t>
            </a:r>
            <a:r>
              <a:rPr lang="en-US" sz="1600" b="1" dirty="0" smtClean="0"/>
              <a:t>other patient-related </a:t>
            </a:r>
            <a:r>
              <a:rPr lang="en-US" sz="1600" b="1" dirty="0"/>
              <a:t>factors</a:t>
            </a:r>
            <a:r>
              <a:rPr lang="en-US" sz="1600" dirty="0"/>
              <a:t> on outcomes warrants </a:t>
            </a:r>
            <a:r>
              <a:rPr lang="en-US" sz="1600" dirty="0" smtClean="0"/>
              <a:t>detailed </a:t>
            </a:r>
            <a:r>
              <a:rPr lang="it-IT" sz="1600" dirty="0" err="1" smtClean="0"/>
              <a:t>exploration</a:t>
            </a:r>
            <a:r>
              <a:rPr lang="en-US" sz="1600" dirty="0" smtClean="0"/>
              <a:t>. Digitization </a:t>
            </a:r>
            <a:r>
              <a:rPr lang="en-US" sz="1600" dirty="0"/>
              <a:t>and technological solutions that automate data  retrieval are essential to meet the challenge of adding data  </a:t>
            </a:r>
            <a:r>
              <a:rPr lang="en-US" sz="1600" dirty="0" smtClean="0"/>
              <a:t>regularly (wearables </a:t>
            </a:r>
            <a:r>
              <a:rPr lang="en-US" sz="1600" dirty="0"/>
              <a:t>and </a:t>
            </a:r>
            <a:r>
              <a:rPr lang="en-US" sz="1600" dirty="0" smtClean="0"/>
              <a:t>mobile </a:t>
            </a:r>
            <a:r>
              <a:rPr lang="en-US" sz="1600" dirty="0"/>
              <a:t>apps will play a pivotal role in this </a:t>
            </a:r>
            <a:r>
              <a:rPr lang="en-US" sz="1600" dirty="0" smtClean="0"/>
              <a:t>process)</a:t>
            </a:r>
            <a:endParaRPr lang="it-IT" sz="1600" dirty="0"/>
          </a:p>
        </p:txBody>
      </p:sp>
      <p:sp>
        <p:nvSpPr>
          <p:cNvPr id="12" name="Rettangolo 11"/>
          <p:cNvSpPr/>
          <p:nvPr/>
        </p:nvSpPr>
        <p:spPr>
          <a:xfrm>
            <a:off x="1055440" y="5496160"/>
            <a:ext cx="10784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Increased </a:t>
            </a:r>
            <a:r>
              <a:rPr lang="en-US" sz="1600" b="1" dirty="0"/>
              <a:t>predictability of side </a:t>
            </a:r>
            <a:r>
              <a:rPr lang="en-US" sz="1600" b="1" dirty="0" smtClean="0"/>
              <a:t>effects</a:t>
            </a:r>
            <a:r>
              <a:rPr lang="en-US" sz="1600" dirty="0" smtClean="0"/>
              <a:t> (gastroesophageal </a:t>
            </a:r>
            <a:r>
              <a:rPr lang="en-US" sz="1600" dirty="0"/>
              <a:t>reflux disease </a:t>
            </a:r>
            <a:r>
              <a:rPr lang="en-US" sz="1600" dirty="0" smtClean="0"/>
              <a:t>or gallstones), </a:t>
            </a:r>
            <a:r>
              <a:rPr lang="en-US" sz="1600" dirty="0"/>
              <a:t>can aid in procedure selection and postoperative precautions</a:t>
            </a:r>
            <a:endParaRPr lang="it-IT" sz="16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6381" r="18819" b="16482"/>
          <a:stretch/>
        </p:blipFill>
        <p:spPr>
          <a:xfrm>
            <a:off x="359680" y="1974156"/>
            <a:ext cx="576064" cy="60949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6381" r="18819" b="16482"/>
          <a:stretch/>
        </p:blipFill>
        <p:spPr>
          <a:xfrm>
            <a:off x="335360" y="3573016"/>
            <a:ext cx="576064" cy="60949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6381" r="18819" b="16482"/>
          <a:stretch/>
        </p:blipFill>
        <p:spPr>
          <a:xfrm>
            <a:off x="335360" y="4619532"/>
            <a:ext cx="576064" cy="60949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7" t="16381" r="18819" b="16482"/>
          <a:stretch/>
        </p:blipFill>
        <p:spPr>
          <a:xfrm>
            <a:off x="359680" y="5483797"/>
            <a:ext cx="576064" cy="60949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34428" r="11326" b="35300"/>
          <a:stretch/>
        </p:blipFill>
        <p:spPr>
          <a:xfrm>
            <a:off x="6407296" y="346676"/>
            <a:ext cx="4941193" cy="193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8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32104" y="46796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Take Home </a:t>
            </a:r>
            <a:r>
              <a:rPr lang="it-IT" sz="3200" dirty="0" err="1"/>
              <a:t>M</a:t>
            </a:r>
            <a:r>
              <a:rPr lang="it-IT" sz="3200" dirty="0" err="1" smtClean="0"/>
              <a:t>essages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839416" y="4437112"/>
            <a:ext cx="10081120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Collaboration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between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clinicians and data scientists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is crucial for deriving 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conclusions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from these intricate datasets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39416" y="5301208"/>
            <a:ext cx="10081120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Through collaborative efforts, the marriage of precision medicine and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AI holds the promise of  revolutionizing the landscape of obesity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treatment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9417" y="1556792"/>
            <a:ext cx="10081119" cy="147732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/>
              <a:t>AI-based </a:t>
            </a:r>
            <a:r>
              <a:rPr lang="en-US" sz="1800" b="1" dirty="0"/>
              <a:t>chat </a:t>
            </a:r>
            <a:r>
              <a:rPr lang="en-US" sz="1800" b="1" dirty="0" smtClean="0"/>
              <a:t>models</a:t>
            </a:r>
            <a:r>
              <a:rPr lang="en-US" sz="1800" dirty="0" smtClean="0"/>
              <a:t> </a:t>
            </a:r>
            <a:r>
              <a:rPr lang="en-US" sz="1800" dirty="0"/>
              <a:t>hold significant potential to serve as an </a:t>
            </a:r>
            <a:r>
              <a:rPr lang="en-US" sz="1800" b="1" dirty="0"/>
              <a:t>effective tool</a:t>
            </a:r>
            <a:r>
              <a:rPr lang="en-US" sz="1800" dirty="0"/>
              <a:t> in delivering timely and relevant information to questions arising in bariatric surgery. While AI models are not intended to replace human expertise, they could be </a:t>
            </a:r>
            <a:r>
              <a:rPr lang="en-US" sz="1800" b="1" dirty="0"/>
              <a:t>integrated to augment clinical practice</a:t>
            </a:r>
            <a:r>
              <a:rPr lang="en-US" sz="1800" dirty="0"/>
              <a:t>, enhancing efficiency and accessibility of information for both healthcare professionals and patients. </a:t>
            </a:r>
            <a:endParaRPr lang="en-US" sz="1800" dirty="0" smtClean="0"/>
          </a:p>
        </p:txBody>
      </p:sp>
      <p:sp>
        <p:nvSpPr>
          <p:cNvPr id="6" name="Rettangolo 5"/>
          <p:cNvSpPr/>
          <p:nvPr/>
        </p:nvSpPr>
        <p:spPr>
          <a:xfrm>
            <a:off x="839417" y="3284984"/>
            <a:ext cx="10081120" cy="9233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improve the accuracy and consistency of the model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and to realize its potential value in the complex and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highly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individualized field of bariatric surgery,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continued research, 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development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, and collaboration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with medical experts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are necessary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39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32104" y="46796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Take Home </a:t>
            </a:r>
            <a:r>
              <a:rPr lang="it-IT" sz="3200" dirty="0" err="1"/>
              <a:t>M</a:t>
            </a:r>
            <a:r>
              <a:rPr lang="it-IT" sz="3200" dirty="0" err="1" smtClean="0"/>
              <a:t>essages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839416" y="4437112"/>
            <a:ext cx="10081120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Collaboration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between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clinicians and data scientists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is crucial for deriving 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conclusions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from these intricate datasets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39416" y="5301208"/>
            <a:ext cx="10081120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Through collaborative efforts, the marriage of precision medicine and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AI holds the promise of  revolutionizing the landscape of obesity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treatment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9417" y="1556792"/>
            <a:ext cx="10081119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AI-based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chat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models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hold significant potential to serve as an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effective tool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in delivering timely and relevant information to questions arising in bariatric surgery. While AI models are not intended to replace human expertise, they could be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integrated to augment clinical practice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, enhancing efficiency and accessibility of information for both healthcare professionals and patients.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9417" y="3284984"/>
            <a:ext cx="10081120" cy="9233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/>
              <a:t>To </a:t>
            </a:r>
            <a:r>
              <a:rPr lang="en-US" sz="1800" dirty="0"/>
              <a:t>improve the accuracy and consistency of the model</a:t>
            </a:r>
            <a:r>
              <a:rPr lang="en-US" sz="1800" dirty="0" smtClean="0"/>
              <a:t>, </a:t>
            </a:r>
            <a:r>
              <a:rPr lang="en-US" sz="1800" dirty="0"/>
              <a:t>and to realize its potential value in the complex and </a:t>
            </a:r>
            <a:r>
              <a:rPr lang="en-US" sz="1800" dirty="0" smtClean="0"/>
              <a:t>highly </a:t>
            </a:r>
            <a:r>
              <a:rPr lang="en-US" sz="1800" dirty="0"/>
              <a:t>individualized field of bariatric surgery, </a:t>
            </a:r>
            <a:r>
              <a:rPr lang="en-US" sz="1800" b="1" dirty="0"/>
              <a:t>continued research, </a:t>
            </a:r>
            <a:r>
              <a:rPr lang="en-US" sz="1800" b="1" dirty="0" smtClean="0"/>
              <a:t>development</a:t>
            </a:r>
            <a:r>
              <a:rPr lang="en-US" sz="1800" b="1" dirty="0"/>
              <a:t>, and collaboration</a:t>
            </a:r>
            <a:r>
              <a:rPr lang="en-US" sz="1800" dirty="0"/>
              <a:t> with medical experts </a:t>
            </a:r>
            <a:r>
              <a:rPr lang="en-US" sz="1800" dirty="0" smtClean="0"/>
              <a:t>are necessary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67664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32104" y="46796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Take Home </a:t>
            </a:r>
            <a:r>
              <a:rPr lang="it-IT" sz="3200" dirty="0" err="1"/>
              <a:t>M</a:t>
            </a:r>
            <a:r>
              <a:rPr lang="it-IT" sz="3200" dirty="0" err="1" smtClean="0"/>
              <a:t>essages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839416" y="4437112"/>
            <a:ext cx="10081120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/>
              <a:t>Collaboration</a:t>
            </a:r>
            <a:r>
              <a:rPr lang="en-US" sz="1800" b="1" dirty="0"/>
              <a:t> </a:t>
            </a:r>
            <a:r>
              <a:rPr lang="en-US" sz="1800" b="1" dirty="0" smtClean="0"/>
              <a:t>between </a:t>
            </a:r>
            <a:r>
              <a:rPr lang="en-US" sz="1800" b="1" dirty="0"/>
              <a:t>clinicians and data scientists</a:t>
            </a:r>
            <a:r>
              <a:rPr lang="en-US" sz="1800" dirty="0"/>
              <a:t> is crucial for deriving </a:t>
            </a:r>
            <a:r>
              <a:rPr lang="en-US" sz="1800" dirty="0" smtClean="0"/>
              <a:t>conclusions </a:t>
            </a:r>
            <a:r>
              <a:rPr lang="en-US" sz="1800" dirty="0"/>
              <a:t>from these intricate datasets</a:t>
            </a:r>
            <a:endParaRPr lang="it-IT" sz="1800" dirty="0"/>
          </a:p>
        </p:txBody>
      </p:sp>
      <p:sp>
        <p:nvSpPr>
          <p:cNvPr id="4" name="Rettangolo 3"/>
          <p:cNvSpPr/>
          <p:nvPr/>
        </p:nvSpPr>
        <p:spPr>
          <a:xfrm>
            <a:off x="839416" y="5301208"/>
            <a:ext cx="10081120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Through collaborative efforts, the marriage of precision medicine and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AI holds the promise of  revolutionizing the landscape of obesity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treatment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39417" y="1556792"/>
            <a:ext cx="10081119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AI-based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chat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models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hold significant potential to serve as an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effective tool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in delivering timely and relevant information to questions arising in bariatric surgery. While AI models are not intended to replace human expertise, they could be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integrated to augment clinical practice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, enhancing efficiency and accessibility of information for both healthcare professionals and patients.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9417" y="3284984"/>
            <a:ext cx="10081120" cy="9233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improve the accuracy and consistency of the model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and to realize its potential value in the complex and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highly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individualized field of bariatric surgery,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continued research, 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development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, and collaboration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with medical experts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are necessary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4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32104" y="46796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Take Home </a:t>
            </a:r>
            <a:r>
              <a:rPr lang="it-IT" sz="3200" dirty="0" err="1"/>
              <a:t>M</a:t>
            </a:r>
            <a:r>
              <a:rPr lang="it-IT" sz="3200" dirty="0" err="1" smtClean="0"/>
              <a:t>essages</a:t>
            </a: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839416" y="4437112"/>
            <a:ext cx="10081120" cy="646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Collaboration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between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clinicians and data scientists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is crucial for deriving 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conclusions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from these intricate datasets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39416" y="5301208"/>
            <a:ext cx="10081120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Through collaborative efforts, the marriage of precision medicine and </a:t>
            </a:r>
            <a:r>
              <a:rPr lang="en-US" sz="1800" b="1" dirty="0"/>
              <a:t>AI holds the promise of  revolutionizing the landscape of obesity </a:t>
            </a:r>
            <a:r>
              <a:rPr lang="en-US" sz="1800" b="1" dirty="0" smtClean="0"/>
              <a:t>treatment</a:t>
            </a:r>
            <a:endParaRPr lang="it-IT" sz="1800" dirty="0"/>
          </a:p>
        </p:txBody>
      </p:sp>
      <p:sp>
        <p:nvSpPr>
          <p:cNvPr id="5" name="Rettangolo 4"/>
          <p:cNvSpPr/>
          <p:nvPr/>
        </p:nvSpPr>
        <p:spPr>
          <a:xfrm>
            <a:off x="839417" y="1556792"/>
            <a:ext cx="10081119" cy="14773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AI-based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chat 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models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hold significant potential to serve as an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effective tool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in delivering timely and relevant information to questions arising in bariatric surgery. While AI models are not intended to replace human expertise, they could be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integrated to augment clinical practice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, enhancing efficiency and accessibility of information for both healthcare professionals and patients. </a:t>
            </a:r>
            <a:endParaRPr lang="en-US" sz="1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9417" y="3284984"/>
            <a:ext cx="10081120" cy="9233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To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improve the accuracy and consistency of the model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and to realize its potential value in the complex and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highly 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individualized field of bariatric surgery, 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continued research, </a:t>
            </a:r>
            <a:r>
              <a:rPr lang="en-US" sz="1800" b="1" dirty="0" smtClean="0">
                <a:solidFill>
                  <a:schemeClr val="bg1">
                    <a:lumMod val="85000"/>
                  </a:schemeClr>
                </a:solidFill>
              </a:rPr>
              <a:t>development</a:t>
            </a:r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, and collaboration</a:t>
            </a:r>
            <a:r>
              <a:rPr lang="en-US" sz="1800" dirty="0">
                <a:solidFill>
                  <a:schemeClr val="bg1">
                    <a:lumMod val="85000"/>
                  </a:schemeClr>
                </a:solidFill>
              </a:rPr>
              <a:t> with medical experts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are necessary</a:t>
            </a:r>
            <a:endParaRPr lang="it-IT" sz="1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4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5082"/>
              </a:buClr>
              <a:buSzPts val="6000"/>
              <a:buFont typeface="Calibri"/>
              <a:buNone/>
            </a:pPr>
            <a:r>
              <a:rPr lang="it-IT"/>
              <a:t>Grazie</a:t>
            </a:r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0"/>
          <a:stretch/>
        </p:blipFill>
        <p:spPr>
          <a:xfrm>
            <a:off x="1055440" y="632929"/>
            <a:ext cx="10130362" cy="17938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4" b="33672"/>
          <a:stretch/>
        </p:blipFill>
        <p:spPr>
          <a:xfrm>
            <a:off x="1055459" y="2572304"/>
            <a:ext cx="10130343" cy="1790876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7"/>
          <a:stretch/>
        </p:blipFill>
        <p:spPr>
          <a:xfrm>
            <a:off x="1055459" y="4516520"/>
            <a:ext cx="10130343" cy="1792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75434" y="1252877"/>
            <a:ext cx="7320966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err="1">
                <a:solidFill>
                  <a:schemeClr val="bg1"/>
                </a:solidFill>
              </a:rPr>
              <a:t>Artificial</a:t>
            </a:r>
            <a:r>
              <a:rPr lang="it-IT" sz="3000" i="1" dirty="0">
                <a:solidFill>
                  <a:schemeClr val="bg1"/>
                </a:solidFill>
              </a:rPr>
              <a:t> Intelligence in </a:t>
            </a:r>
            <a:r>
              <a:rPr lang="it-IT" sz="3000" i="1" dirty="0" err="1">
                <a:solidFill>
                  <a:schemeClr val="bg1"/>
                </a:solidFill>
              </a:rPr>
              <a:t>Bariatric</a:t>
            </a:r>
            <a:r>
              <a:rPr lang="it-IT" sz="3000" i="1" dirty="0">
                <a:solidFill>
                  <a:schemeClr val="bg1"/>
                </a:solidFill>
              </a:rPr>
              <a:t> </a:t>
            </a:r>
            <a:r>
              <a:rPr lang="it-IT" sz="3000" i="1" dirty="0" err="1">
                <a:solidFill>
                  <a:schemeClr val="bg1"/>
                </a:solidFill>
              </a:rPr>
              <a:t>Surgery</a:t>
            </a:r>
            <a:endParaRPr lang="it-IT" sz="3000" i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35617" y="3190743"/>
            <a:ext cx="5400600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err="1" smtClean="0">
                <a:solidFill>
                  <a:schemeClr val="bg1"/>
                </a:solidFill>
              </a:rPr>
              <a:t>Ask</a:t>
            </a:r>
            <a:r>
              <a:rPr lang="it-IT" sz="3000" i="1" dirty="0" smtClean="0">
                <a:solidFill>
                  <a:schemeClr val="bg1"/>
                </a:solidFill>
              </a:rPr>
              <a:t> the </a:t>
            </a:r>
            <a:r>
              <a:rPr lang="it-IT" sz="3000" i="1" dirty="0" err="1" smtClean="0">
                <a:solidFill>
                  <a:schemeClr val="bg1"/>
                </a:solidFill>
              </a:rPr>
              <a:t>Artificial</a:t>
            </a:r>
            <a:r>
              <a:rPr lang="it-IT" sz="3000" i="1" dirty="0" smtClean="0">
                <a:solidFill>
                  <a:schemeClr val="bg1"/>
                </a:solidFill>
              </a:rPr>
              <a:t> Intelligence</a:t>
            </a:r>
            <a:endParaRPr lang="it-IT" sz="3000" i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62095" y="5126636"/>
            <a:ext cx="4347644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>
                <a:solidFill>
                  <a:schemeClr val="bg1"/>
                </a:solidFill>
              </a:rPr>
              <a:t>Future </a:t>
            </a:r>
            <a:r>
              <a:rPr lang="it-IT" sz="3000" i="1" dirty="0" err="1">
                <a:solidFill>
                  <a:schemeClr val="bg1"/>
                </a:solidFill>
              </a:rPr>
              <a:t>Perspectives</a:t>
            </a:r>
            <a:endParaRPr lang="it-IT" sz="3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8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32656"/>
            <a:ext cx="9074552" cy="112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59496" y="6453336"/>
            <a:ext cx="10441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 smtClean="0"/>
              <a:t>Moazzam</a:t>
            </a:r>
            <a:r>
              <a:rPr lang="it-IT" i="1" dirty="0" smtClean="0"/>
              <a:t> et al., </a:t>
            </a:r>
            <a:r>
              <a:rPr lang="it-IT" i="1" dirty="0" err="1"/>
              <a:t>Obesity</a:t>
            </a:r>
            <a:r>
              <a:rPr lang="it-IT" i="1" dirty="0"/>
              <a:t> </a:t>
            </a:r>
            <a:r>
              <a:rPr lang="it-IT" i="1" dirty="0" err="1"/>
              <a:t>Surgery</a:t>
            </a:r>
            <a:r>
              <a:rPr lang="it-IT" i="1" dirty="0"/>
              <a:t> (2023) 33:2611–2614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5" name="Rettangolo 4"/>
          <p:cNvSpPr/>
          <p:nvPr/>
        </p:nvSpPr>
        <p:spPr>
          <a:xfrm>
            <a:off x="4349625" y="2636912"/>
            <a:ext cx="7399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P</a:t>
            </a:r>
            <a:r>
              <a:rPr lang="en-US" sz="1600" dirty="0" smtClean="0"/>
              <a:t>atients </a:t>
            </a:r>
            <a:r>
              <a:rPr lang="en-US" sz="1600" dirty="0"/>
              <a:t>often turn to online informational resources </a:t>
            </a:r>
            <a:r>
              <a:rPr lang="en-US" sz="1600" dirty="0" smtClean="0"/>
              <a:t>to educate </a:t>
            </a:r>
            <a:r>
              <a:rPr lang="en-US" sz="1600" dirty="0"/>
              <a:t>themselves about health-related matters</a:t>
            </a:r>
            <a:r>
              <a:rPr lang="en-US" sz="1600" dirty="0" smtClean="0"/>
              <a:t>.</a:t>
            </a:r>
            <a:r>
              <a:rPr lang="it-IT" sz="1600" dirty="0"/>
              <a:t> The </a:t>
            </a:r>
            <a:r>
              <a:rPr lang="en-US" sz="1600" dirty="0"/>
              <a:t>overall quality of online information related to bariatric surgery has been reported to be poor and consequently a barrier to increased uptake of surgery for </a:t>
            </a:r>
            <a:r>
              <a:rPr lang="en-US" sz="1600" dirty="0" smtClean="0"/>
              <a:t>obesity </a:t>
            </a:r>
            <a:endParaRPr lang="it-IT" sz="1600" dirty="0"/>
          </a:p>
        </p:txBody>
      </p:sp>
      <p:sp>
        <p:nvSpPr>
          <p:cNvPr id="7" name="Rettangolo 6"/>
          <p:cNvSpPr/>
          <p:nvPr/>
        </p:nvSpPr>
        <p:spPr>
          <a:xfrm>
            <a:off x="536013" y="5402804"/>
            <a:ext cx="774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err="1"/>
              <a:t>M</a:t>
            </a:r>
            <a:r>
              <a:rPr lang="it-IT" sz="1600" dirty="0" err="1" smtClean="0"/>
              <a:t>ajority</a:t>
            </a:r>
            <a:r>
              <a:rPr lang="it-IT" sz="1600" dirty="0" smtClean="0"/>
              <a:t> of </a:t>
            </a:r>
            <a:r>
              <a:rPr lang="en-US" sz="1600" dirty="0" smtClean="0"/>
              <a:t>responses </a:t>
            </a:r>
            <a:r>
              <a:rPr lang="en-US" sz="1600" dirty="0"/>
              <a:t>were deemed to be “Very Good” or “Excellent</a:t>
            </a:r>
            <a:r>
              <a:rPr lang="en-US" sz="1600" dirty="0" smtClean="0"/>
              <a:t>,” and </a:t>
            </a:r>
            <a:r>
              <a:rPr lang="en-US" sz="1600" dirty="0"/>
              <a:t>90% of the experts believed that the </a:t>
            </a:r>
            <a:r>
              <a:rPr lang="en-US" sz="1600" dirty="0" smtClean="0"/>
              <a:t>generated responses </a:t>
            </a:r>
            <a:r>
              <a:rPr lang="en-US" sz="1600" dirty="0"/>
              <a:t>were comparable, to a certain extent, to </a:t>
            </a:r>
            <a:r>
              <a:rPr lang="en-US" sz="1600" dirty="0" smtClean="0"/>
              <a:t>practicing </a:t>
            </a:r>
            <a:r>
              <a:rPr lang="it-IT" sz="1600" dirty="0" err="1" smtClean="0"/>
              <a:t>clinicians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469464" y="4577518"/>
            <a:ext cx="7877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This survey study highlights the potential of </a:t>
            </a:r>
            <a:r>
              <a:rPr lang="en-US" sz="1800" b="1" i="1" dirty="0" err="1"/>
              <a:t>ChatGPT</a:t>
            </a:r>
            <a:r>
              <a:rPr lang="en-US" sz="1800" b="1" i="1" dirty="0"/>
              <a:t> </a:t>
            </a:r>
            <a:r>
              <a:rPr lang="en-US" sz="1800" b="1" i="1" dirty="0" smtClean="0"/>
              <a:t>as a </a:t>
            </a:r>
            <a:r>
              <a:rPr lang="en-US" sz="1800" b="1" i="1" dirty="0"/>
              <a:t>high-quality informational resource for patients </a:t>
            </a:r>
            <a:r>
              <a:rPr lang="en-US" sz="1800" b="1" i="1" dirty="0" smtClean="0"/>
              <a:t>relative </a:t>
            </a:r>
            <a:r>
              <a:rPr lang="it-IT" sz="1800" b="1" i="1" dirty="0" smtClean="0"/>
              <a:t>to </a:t>
            </a:r>
            <a:r>
              <a:rPr lang="it-IT" sz="1800" b="1" i="1" dirty="0" err="1"/>
              <a:t>bariatric</a:t>
            </a:r>
            <a:r>
              <a:rPr lang="it-IT" sz="1800" b="1" i="1" dirty="0"/>
              <a:t> </a:t>
            </a:r>
            <a:r>
              <a:rPr lang="it-IT" sz="1800" b="1" i="1" dirty="0" err="1"/>
              <a:t>surgery</a:t>
            </a:r>
            <a:endParaRPr lang="it-IT" sz="1800" b="1" i="1" dirty="0"/>
          </a:p>
        </p:txBody>
      </p:sp>
      <p:sp>
        <p:nvSpPr>
          <p:cNvPr id="9" name="AutoShape 6" descr="Healthy obesity challenged by studies that find health ri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Healthy obesity challenged by studies that find health ri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6" name="Picture 12" descr="Illustration of AI elements coming out of a doctor's suit where their head should be.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r="32281"/>
          <a:stretch/>
        </p:blipFill>
        <p:spPr bwMode="auto">
          <a:xfrm>
            <a:off x="8832304" y="3956397"/>
            <a:ext cx="2520280" cy="22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rumpy Old Guy Computer Stock Photo 11199934 | Shutte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9"/>
          <a:stretch/>
        </p:blipFill>
        <p:spPr bwMode="auto">
          <a:xfrm>
            <a:off x="416671" y="1628800"/>
            <a:ext cx="3539379" cy="25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407986" y="1772816"/>
            <a:ext cx="7232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Online health information frequently </a:t>
            </a:r>
            <a:r>
              <a:rPr lang="en-US" sz="1800" b="1" i="1" dirty="0" smtClean="0"/>
              <a:t>suffers </a:t>
            </a:r>
            <a:r>
              <a:rPr lang="en-US" sz="1800" b="1" i="1" dirty="0"/>
              <a:t>from content inaccuracy </a:t>
            </a:r>
            <a:r>
              <a:rPr lang="it-IT" sz="1800" b="1" i="1" dirty="0"/>
              <a:t>and </a:t>
            </a:r>
            <a:r>
              <a:rPr lang="it-IT" sz="1800" b="1" i="1" dirty="0" err="1"/>
              <a:t>suboptimal</a:t>
            </a:r>
            <a:r>
              <a:rPr lang="it-IT" sz="1800" b="1" i="1" dirty="0"/>
              <a:t> </a:t>
            </a:r>
            <a:r>
              <a:rPr lang="it-IT" sz="1800" b="1" i="1" dirty="0" err="1"/>
              <a:t>quality</a:t>
            </a:r>
            <a:endParaRPr lang="it-IT" sz="1800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76077"/>
            <a:ext cx="97345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559496" y="6453336"/>
            <a:ext cx="10441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 smtClean="0"/>
              <a:t>Yung</a:t>
            </a:r>
            <a:r>
              <a:rPr lang="it-IT" i="1" dirty="0" smtClean="0"/>
              <a:t> Lee et al., </a:t>
            </a:r>
            <a:r>
              <a:rPr lang="en-US" i="1" dirty="0"/>
              <a:t>Surgery for Obesity and Related Diseases -(2024) </a:t>
            </a:r>
            <a:r>
              <a:rPr lang="en-US" i="1" dirty="0" smtClean="0"/>
              <a:t>1–6</a:t>
            </a:r>
            <a:r>
              <a:rPr lang="it-IT" i="1" dirty="0" smtClean="0"/>
              <a:t> </a:t>
            </a:r>
            <a:endParaRPr lang="it-IT" i="1" dirty="0"/>
          </a:p>
        </p:txBody>
      </p:sp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257882" y="1879794"/>
            <a:ext cx="2603227" cy="2852189"/>
            <a:chOff x="443362" y="2821755"/>
            <a:chExt cx="3046213" cy="333754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92" t="12676" r="33216" b="10318"/>
            <a:stretch/>
          </p:blipFill>
          <p:spPr>
            <a:xfrm>
              <a:off x="443362" y="2821755"/>
              <a:ext cx="1346675" cy="174688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8"/>
            <a:stretch/>
          </p:blipFill>
          <p:spPr>
            <a:xfrm>
              <a:off x="600501" y="4568640"/>
              <a:ext cx="2889074" cy="1590655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8" t="10484" r="26412" b="12790"/>
            <a:stretch/>
          </p:blipFill>
          <p:spPr>
            <a:xfrm>
              <a:off x="1847528" y="2821755"/>
              <a:ext cx="1642047" cy="1652863"/>
            </a:xfrm>
            <a:prstGeom prst="rect">
              <a:avLst/>
            </a:prstGeom>
          </p:spPr>
        </p:pic>
      </p:grpSp>
      <p:sp>
        <p:nvSpPr>
          <p:cNvPr id="11" name="Rettangolo 10"/>
          <p:cNvSpPr/>
          <p:nvPr/>
        </p:nvSpPr>
        <p:spPr>
          <a:xfrm>
            <a:off x="324421" y="5807005"/>
            <a:ext cx="11676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Overall, our study demonstrates that AI-based chat models exhibit promise in potentially enhancing physician workflow by providing meaningful answers to clinical queries in the field of bariatrics.</a:t>
            </a:r>
            <a:endParaRPr lang="it-IT" sz="1800" b="1" i="1" dirty="0"/>
          </a:p>
        </p:txBody>
      </p:sp>
      <p:sp>
        <p:nvSpPr>
          <p:cNvPr id="12" name="Rettangolo 11"/>
          <p:cNvSpPr/>
          <p:nvPr/>
        </p:nvSpPr>
        <p:spPr>
          <a:xfrm>
            <a:off x="3020318" y="1879794"/>
            <a:ext cx="8980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Over the last few years, the surge in electronic messaging has led to increased after-hours work for </a:t>
            </a:r>
            <a:r>
              <a:rPr lang="en-US" sz="1600" dirty="0" smtClean="0"/>
              <a:t>physicians. </a:t>
            </a:r>
            <a:r>
              <a:rPr lang="en-US" sz="1600" dirty="0"/>
              <a:t>As such, incorporation of a LLMs in this context could mitigate this workload and </a:t>
            </a:r>
            <a:r>
              <a:rPr lang="en-US" sz="1600" b="1" dirty="0"/>
              <a:t>reduce rates of physician </a:t>
            </a:r>
            <a:r>
              <a:rPr lang="en-US" sz="1600" b="1" dirty="0" smtClean="0"/>
              <a:t>burnout</a:t>
            </a:r>
            <a:r>
              <a:rPr lang="en-US" sz="1600" dirty="0" smtClean="0"/>
              <a:t>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215680" y="3719934"/>
            <a:ext cx="5368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It </a:t>
            </a:r>
            <a:r>
              <a:rPr lang="en-US" sz="1600" dirty="0"/>
              <a:t>is crucial to </a:t>
            </a:r>
            <a:r>
              <a:rPr lang="en-US" sz="1600" b="1" dirty="0"/>
              <a:t>maintain ongoing training and refinement of AI models</a:t>
            </a:r>
            <a:r>
              <a:rPr lang="en-US" sz="1600" dirty="0"/>
              <a:t> to improve the precision of their </a:t>
            </a:r>
            <a:r>
              <a:rPr lang="en-US" sz="1600" dirty="0" smtClean="0"/>
              <a:t>responses. </a:t>
            </a:r>
            <a:r>
              <a:rPr lang="en-US" sz="1600" dirty="0"/>
              <a:t>A </a:t>
            </a:r>
            <a:r>
              <a:rPr lang="en-US" sz="1600" b="1" dirty="0"/>
              <a:t>clinician’s oversight </a:t>
            </a:r>
            <a:r>
              <a:rPr lang="en-US" sz="1600" dirty="0" smtClean="0"/>
              <a:t>remains </a:t>
            </a:r>
            <a:r>
              <a:rPr lang="en-US" sz="1600" dirty="0"/>
              <a:t>essential to validate the accuracy of AI-generated </a:t>
            </a:r>
            <a:r>
              <a:rPr lang="en-US" sz="1600" dirty="0" smtClean="0"/>
              <a:t>advice</a:t>
            </a:r>
            <a:endParaRPr lang="en-US" sz="1600" dirty="0"/>
          </a:p>
        </p:txBody>
      </p:sp>
      <p:sp>
        <p:nvSpPr>
          <p:cNvPr id="15" name="Rettangolo 14"/>
          <p:cNvSpPr/>
          <p:nvPr/>
        </p:nvSpPr>
        <p:spPr>
          <a:xfrm>
            <a:off x="3215680" y="278548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Especially advantageous for patients who rely on messaging and telemedicine due to demographic or socioeconomic barriers</a:t>
            </a:r>
            <a:endParaRPr lang="it-IT" sz="1600" b="1" i="1" dirty="0"/>
          </a:p>
        </p:txBody>
      </p:sp>
      <p:sp>
        <p:nvSpPr>
          <p:cNvPr id="16" name="Rettangolo 15"/>
          <p:cNvSpPr/>
          <p:nvPr/>
        </p:nvSpPr>
        <p:spPr>
          <a:xfrm>
            <a:off x="1775520" y="5045961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Our </a:t>
            </a:r>
            <a:r>
              <a:rPr lang="en-US" sz="1600" dirty="0"/>
              <a:t>study found that the AI LLMs provided answers that were overall considered </a:t>
            </a:r>
            <a:r>
              <a:rPr lang="en-US" sz="1600" b="1" dirty="0"/>
              <a:t>“difficult” to read</a:t>
            </a:r>
            <a:endParaRPr lang="it-IT" sz="1600" b="1" dirty="0"/>
          </a:p>
        </p:txBody>
      </p:sp>
      <p:pic>
        <p:nvPicPr>
          <p:cNvPr id="2052" name="Picture 4" descr="3 Ways AI Can Help Students with Disabilities | EDUCAUSE Revie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r="11146"/>
          <a:stretch/>
        </p:blipFill>
        <p:spPr bwMode="auto">
          <a:xfrm>
            <a:off x="8755465" y="3514066"/>
            <a:ext cx="2952328" cy="21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34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32336"/>
            <a:ext cx="10325645" cy="9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59496" y="6453336"/>
            <a:ext cx="10441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 smtClean="0"/>
              <a:t>Jazi</a:t>
            </a:r>
            <a:r>
              <a:rPr lang="it-IT" i="1" dirty="0" smtClean="0"/>
              <a:t> et al., </a:t>
            </a:r>
            <a:r>
              <a:rPr lang="it-IT" dirty="0" err="1"/>
              <a:t>Obesity</a:t>
            </a:r>
            <a:r>
              <a:rPr lang="it-IT" dirty="0"/>
              <a:t> </a:t>
            </a:r>
            <a:r>
              <a:rPr lang="it-IT" dirty="0" err="1"/>
              <a:t>Surgery</a:t>
            </a:r>
            <a:r>
              <a:rPr lang="it-IT" dirty="0"/>
              <a:t> (2023) 33:3971–3980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501008"/>
            <a:ext cx="4611740" cy="2592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501008"/>
            <a:ext cx="4608001" cy="2592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31904" y="428917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VS</a:t>
            </a:r>
            <a:endParaRPr lang="it-IT" sz="6000" b="1" dirty="0"/>
          </a:p>
        </p:txBody>
      </p:sp>
      <p:sp>
        <p:nvSpPr>
          <p:cNvPr id="7" name="Rettangolo 6"/>
          <p:cNvSpPr/>
          <p:nvPr/>
        </p:nvSpPr>
        <p:spPr>
          <a:xfrm>
            <a:off x="289350" y="1628800"/>
            <a:ext cx="11753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I</a:t>
            </a:r>
            <a:r>
              <a:rPr lang="en-US" sz="1600" dirty="0" smtClean="0"/>
              <a:t>t’s </a:t>
            </a:r>
            <a:r>
              <a:rPr lang="en-US" sz="1600" dirty="0"/>
              <a:t>important to note </a:t>
            </a:r>
            <a:r>
              <a:rPr lang="en-US" sz="1600" dirty="0" smtClean="0"/>
              <a:t>that the </a:t>
            </a:r>
            <a:r>
              <a:rPr lang="en-US" sz="1600" dirty="0"/>
              <a:t>use of </a:t>
            </a:r>
            <a:r>
              <a:rPr lang="en-US" sz="1600" dirty="0" err="1"/>
              <a:t>ChatGPT</a:t>
            </a:r>
            <a:r>
              <a:rPr lang="en-US" sz="1600" dirty="0"/>
              <a:t> for </a:t>
            </a:r>
            <a:r>
              <a:rPr lang="en-US" sz="1600" b="1" dirty="0"/>
              <a:t>bariatric assessment has not yet </a:t>
            </a:r>
            <a:r>
              <a:rPr lang="en-US" sz="1600" b="1" dirty="0" smtClean="0"/>
              <a:t>been </a:t>
            </a:r>
            <a:r>
              <a:rPr lang="it-IT" sz="1600" b="1" dirty="0" err="1" smtClean="0"/>
              <a:t>thoroughly</a:t>
            </a:r>
            <a:r>
              <a:rPr lang="it-IT" sz="1600" b="1" dirty="0" smtClean="0"/>
              <a:t> </a:t>
            </a:r>
            <a:r>
              <a:rPr lang="it-IT" sz="1600" b="1" dirty="0" err="1"/>
              <a:t>investigated</a:t>
            </a:r>
            <a:r>
              <a:rPr lang="it-IT" sz="1600" b="1" dirty="0"/>
              <a:t> or </a:t>
            </a:r>
            <a:r>
              <a:rPr lang="it-IT" sz="1600" b="1" dirty="0" err="1" smtClean="0"/>
              <a:t>studied</a:t>
            </a:r>
            <a:r>
              <a:rPr lang="it-IT" sz="1600" dirty="0" smtClean="0"/>
              <a:t>. </a:t>
            </a:r>
            <a:r>
              <a:rPr lang="en-US" sz="1600" dirty="0" smtClean="0"/>
              <a:t>It </a:t>
            </a:r>
            <a:r>
              <a:rPr lang="en-US" sz="1600" dirty="0"/>
              <a:t>is </a:t>
            </a:r>
            <a:r>
              <a:rPr lang="en-US" sz="1600" b="1" dirty="0"/>
              <a:t>hypothesized that GPT-4 will be capable of </a:t>
            </a:r>
            <a:r>
              <a:rPr lang="en-US" sz="1600" b="1" dirty="0" smtClean="0"/>
              <a:t>performing preoperative </a:t>
            </a:r>
            <a:r>
              <a:rPr lang="en-US" sz="1600" b="1" dirty="0"/>
              <a:t>evaluation</a:t>
            </a:r>
            <a:r>
              <a:rPr lang="en-US" sz="1600" dirty="0"/>
              <a:t> and surgical planning similar </a:t>
            </a:r>
            <a:r>
              <a:rPr lang="en-US" sz="1600" dirty="0" smtClean="0"/>
              <a:t>to that </a:t>
            </a:r>
            <a:r>
              <a:rPr lang="en-US" sz="1600" dirty="0"/>
              <a:t>performed by human experts. 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289350" y="2665610"/>
            <a:ext cx="11642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/>
              <a:t>In this study, we intend to evaluate GPT-4’s competency in detecting patient suitability for bariatric surgery and recommending optimal surgical </a:t>
            </a:r>
            <a:r>
              <a:rPr lang="it-IT" sz="1800" b="1" i="1" dirty="0" err="1"/>
              <a:t>approaches</a:t>
            </a:r>
            <a:r>
              <a:rPr lang="it-IT" sz="18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4726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32336"/>
            <a:ext cx="10325645" cy="98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559496" y="6453336"/>
            <a:ext cx="10441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 err="1" smtClean="0"/>
              <a:t>Jazi</a:t>
            </a:r>
            <a:r>
              <a:rPr lang="it-IT" i="1" dirty="0" smtClean="0"/>
              <a:t> et al., </a:t>
            </a:r>
            <a:r>
              <a:rPr lang="it-IT" dirty="0" err="1"/>
              <a:t>Obesity</a:t>
            </a:r>
            <a:r>
              <a:rPr lang="it-IT" dirty="0"/>
              <a:t> </a:t>
            </a:r>
            <a:r>
              <a:rPr lang="it-IT" dirty="0" err="1"/>
              <a:t>Surgery</a:t>
            </a:r>
            <a:r>
              <a:rPr lang="it-IT" dirty="0"/>
              <a:t> (2023) 33:3971–3980</a:t>
            </a:r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3501008"/>
            <a:ext cx="4611740" cy="2592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501008"/>
            <a:ext cx="4608001" cy="2592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231904" y="428917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VS</a:t>
            </a:r>
            <a:endParaRPr lang="it-IT" sz="6000" b="1" dirty="0"/>
          </a:p>
        </p:txBody>
      </p:sp>
      <p:sp>
        <p:nvSpPr>
          <p:cNvPr id="7" name="Rettangolo 6"/>
          <p:cNvSpPr/>
          <p:nvPr/>
        </p:nvSpPr>
        <p:spPr>
          <a:xfrm>
            <a:off x="289350" y="1628800"/>
            <a:ext cx="117531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We found </a:t>
            </a:r>
            <a:r>
              <a:rPr lang="en-US" sz="1600" b="1" dirty="0"/>
              <a:t>crucial shortcomings in ChatGPT-4’s ability to  accurately assess patient scenarios</a:t>
            </a:r>
            <a:r>
              <a:rPr lang="en-US" sz="1600" dirty="0"/>
              <a:t>, despite the initial promise of its use in patient education and potential assistance  for healthcare professionals. Expert panel opinions diverged  from AI recommendations in several instances, </a:t>
            </a:r>
            <a:r>
              <a:rPr lang="en-US" sz="1600" b="1" dirty="0"/>
              <a:t>most notably  when understanding patient histories and risk factors was  vital to choosing the appropriate surgical intervention</a:t>
            </a:r>
            <a:r>
              <a:rPr lang="en-US" sz="1600" dirty="0" smtClean="0"/>
              <a:t>. </a:t>
            </a:r>
            <a:endParaRPr lang="it-IT" sz="1600" dirty="0"/>
          </a:p>
        </p:txBody>
      </p:sp>
      <p:sp>
        <p:nvSpPr>
          <p:cNvPr id="8" name="Rettangolo 7"/>
          <p:cNvSpPr/>
          <p:nvPr/>
        </p:nvSpPr>
        <p:spPr>
          <a:xfrm>
            <a:off x="274737" y="2874286"/>
            <a:ext cx="116425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/>
              <a:t>The AI were only 30% consistent with the opinions of the expert panel</a:t>
            </a:r>
            <a:endParaRPr lang="it-IT" sz="2000" b="1" i="1" dirty="0"/>
          </a:p>
        </p:txBody>
      </p:sp>
      <p:sp>
        <p:nvSpPr>
          <p:cNvPr id="2" name="Rettangolo 1"/>
          <p:cNvSpPr/>
          <p:nvPr/>
        </p:nvSpPr>
        <p:spPr>
          <a:xfrm>
            <a:off x="459821" y="4135288"/>
            <a:ext cx="4215061" cy="14773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</a:rPr>
              <a:t>ChatGPT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rgbClr val="FFC000"/>
                </a:solidFill>
              </a:rPr>
              <a:t>lacks access to information beyond August  </a:t>
            </a:r>
            <a:r>
              <a:rPr lang="en-US" sz="1800" b="1" dirty="0" smtClean="0">
                <a:solidFill>
                  <a:srgbClr val="FFC000"/>
                </a:solidFill>
              </a:rPr>
              <a:t>2021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  <a:r>
              <a:rPr lang="en-US" sz="1800" dirty="0">
                <a:solidFill>
                  <a:schemeClr val="bg1"/>
                </a:solidFill>
              </a:rPr>
              <a:t>This limitation hinders the ability of large language </a:t>
            </a:r>
            <a:r>
              <a:rPr lang="en-US" sz="1800" dirty="0" smtClean="0">
                <a:solidFill>
                  <a:schemeClr val="bg1"/>
                </a:solidFill>
              </a:rPr>
              <a:t>models </a:t>
            </a:r>
            <a:r>
              <a:rPr lang="en-US" sz="1800" dirty="0">
                <a:solidFill>
                  <a:schemeClr val="bg1"/>
                </a:solidFill>
              </a:rPr>
              <a:t>to provide pertinent information to  medical professionals</a:t>
            </a:r>
            <a:endParaRPr lang="it-I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1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0"/>
          <a:stretch/>
        </p:blipFill>
        <p:spPr>
          <a:xfrm>
            <a:off x="1055440" y="632929"/>
            <a:ext cx="10130362" cy="17938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4" b="33672"/>
          <a:stretch/>
        </p:blipFill>
        <p:spPr>
          <a:xfrm>
            <a:off x="1055459" y="2572304"/>
            <a:ext cx="10130343" cy="1790876"/>
          </a:xfrm>
          <a:prstGeom prst="rect">
            <a:avLst/>
          </a:prstGeom>
        </p:spPr>
      </p:pic>
      <p:pic>
        <p:nvPicPr>
          <p:cNvPr id="5" name="Immagine 4"/>
          <p:cNvPicPr>
            <a:picLocks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7"/>
          <a:stretch/>
        </p:blipFill>
        <p:spPr>
          <a:xfrm>
            <a:off x="1055459" y="4516520"/>
            <a:ext cx="10130343" cy="1792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75434" y="1252877"/>
            <a:ext cx="7320966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err="1">
                <a:solidFill>
                  <a:schemeClr val="bg1"/>
                </a:solidFill>
              </a:rPr>
              <a:t>Artificial</a:t>
            </a:r>
            <a:r>
              <a:rPr lang="it-IT" sz="3000" i="1" dirty="0">
                <a:solidFill>
                  <a:schemeClr val="bg1"/>
                </a:solidFill>
              </a:rPr>
              <a:t> Intelligence in </a:t>
            </a:r>
            <a:r>
              <a:rPr lang="it-IT" sz="3000" i="1" dirty="0" err="1">
                <a:solidFill>
                  <a:schemeClr val="bg1"/>
                </a:solidFill>
              </a:rPr>
              <a:t>Bariatric</a:t>
            </a:r>
            <a:r>
              <a:rPr lang="it-IT" sz="3000" i="1" dirty="0">
                <a:solidFill>
                  <a:schemeClr val="bg1"/>
                </a:solidFill>
              </a:rPr>
              <a:t> </a:t>
            </a:r>
            <a:r>
              <a:rPr lang="it-IT" sz="3000" i="1" dirty="0" err="1">
                <a:solidFill>
                  <a:schemeClr val="bg1"/>
                </a:solidFill>
              </a:rPr>
              <a:t>Surgery</a:t>
            </a:r>
            <a:endParaRPr lang="it-IT" sz="3000" i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35617" y="3190743"/>
            <a:ext cx="5400600" cy="55399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err="1" smtClean="0">
                <a:solidFill>
                  <a:schemeClr val="bg1"/>
                </a:solidFill>
              </a:rPr>
              <a:t>Ask</a:t>
            </a:r>
            <a:r>
              <a:rPr lang="it-IT" sz="3000" i="1" dirty="0" smtClean="0">
                <a:solidFill>
                  <a:schemeClr val="bg1"/>
                </a:solidFill>
              </a:rPr>
              <a:t> the </a:t>
            </a:r>
            <a:r>
              <a:rPr lang="it-IT" sz="3000" i="1" dirty="0" err="1" smtClean="0">
                <a:solidFill>
                  <a:schemeClr val="bg1"/>
                </a:solidFill>
              </a:rPr>
              <a:t>Artificial</a:t>
            </a:r>
            <a:r>
              <a:rPr lang="it-IT" sz="3000" i="1" dirty="0" smtClean="0">
                <a:solidFill>
                  <a:schemeClr val="bg1"/>
                </a:solidFill>
              </a:rPr>
              <a:t> Intelligence</a:t>
            </a:r>
            <a:endParaRPr lang="it-IT" sz="3000" i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62095" y="5126636"/>
            <a:ext cx="4347644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>
                <a:solidFill>
                  <a:schemeClr val="bg1"/>
                </a:solidFill>
              </a:rPr>
              <a:t>Future </a:t>
            </a:r>
            <a:r>
              <a:rPr lang="it-IT" sz="3000" i="1" dirty="0" err="1">
                <a:solidFill>
                  <a:schemeClr val="bg1"/>
                </a:solidFill>
              </a:rPr>
              <a:t>Perspectives</a:t>
            </a:r>
            <a:endParaRPr lang="it-IT" sz="3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4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262900"/>
            <a:ext cx="5229200" cy="5229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56810" y="260648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err="1" smtClean="0"/>
              <a:t>Ask</a:t>
            </a:r>
            <a:r>
              <a:rPr lang="it-IT" sz="3200" dirty="0" smtClean="0"/>
              <a:t> the </a:t>
            </a:r>
            <a:r>
              <a:rPr lang="it-IT" sz="3200" dirty="0" err="1" smtClean="0"/>
              <a:t>Artificial</a:t>
            </a:r>
            <a:r>
              <a:rPr lang="it-IT" sz="3200" dirty="0" smtClean="0"/>
              <a:t> Intelligence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1344" y="1759059"/>
            <a:ext cx="62646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Che cos’è la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Quali sono le indicazioni alla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La chirurgia dell’obesità curerà il mio diabete/ipertensione arteriosa/apnee notturne?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Posso dimagrire solo con la </a:t>
            </a:r>
            <a:r>
              <a:rPr lang="it-IT" sz="1600" dirty="0" err="1" smtClean="0"/>
              <a:t>dietà</a:t>
            </a:r>
            <a:r>
              <a:rPr lang="it-IT" sz="1600" dirty="0" smtClean="0"/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Quale tipo di intervento chirurgico bariatrico fa per me?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Quanto dimagrirò dopo la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Dovrò seguire una dieta ed eseguire esercizio fisico dopo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Riprenderò peso dopo la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E’ possibile fare un secondo intervento di chirurgia dell’obesità se si riprende peso?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La chirurgia dell’obesità è reversibile?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E’ necessario sempre prendere multivitaminici a vita dopo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Quanto dura l’intervento chirurgico di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Posso rimanere incinta dopo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Quali sono le complicanze della chirurgia dell’obesità?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Quando posso ritornare a lavoro dopo la chirurgia dell’obesità?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19536" y="119675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Paziente 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391636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62900"/>
            <a:ext cx="5229200" cy="5229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256810" y="260648"/>
            <a:ext cx="5288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dirty="0" err="1" smtClean="0"/>
              <a:t>Ask</a:t>
            </a:r>
            <a:r>
              <a:rPr lang="it-IT" sz="3200" dirty="0" smtClean="0"/>
              <a:t> the </a:t>
            </a:r>
            <a:r>
              <a:rPr lang="it-IT" sz="3200" dirty="0" err="1" smtClean="0"/>
              <a:t>Artificial</a:t>
            </a:r>
            <a:r>
              <a:rPr lang="it-IT" sz="3200" dirty="0" smtClean="0"/>
              <a:t> Intelligence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63952" y="1754807"/>
            <a:ext cx="62646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Quale intervento tra la Sleeve </a:t>
            </a:r>
            <a:r>
              <a:rPr lang="it-IT" sz="1600" dirty="0" err="1" smtClean="0"/>
              <a:t>Gastrectomy</a:t>
            </a:r>
            <a:r>
              <a:rPr lang="it-IT" sz="1600" dirty="0" smtClean="0"/>
              <a:t> e il Bypass Gastrico è più efficace per la perdita di peso?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In che modo il Bypass Gastrico ad unica anastomosi differisce dal Bypass Gastrico?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C’è differenza tra la chirurgia bariatrica laparoscopica e robotica?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Per quanto tempo bisogna continuare la terapia con inibitori di pompa protonica post chirurgia bariatrica?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err="1" smtClean="0"/>
              <a:t>Qual’è</a:t>
            </a:r>
            <a:r>
              <a:rPr lang="it-IT" sz="1600" dirty="0" smtClean="0"/>
              <a:t> il miglior approccio nella gestione della fistola dopo Sleeve </a:t>
            </a:r>
            <a:r>
              <a:rPr lang="it-IT" sz="1600" dirty="0" err="1" smtClean="0"/>
              <a:t>Gastrectomy</a:t>
            </a:r>
            <a:r>
              <a:rPr lang="it-IT" sz="1600" dirty="0" smtClean="0"/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Quali sono i rischi di malnutrizione dopo chirurgia bariatrica?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Quale integrazione è necessaria dopo Sleeve </a:t>
            </a:r>
            <a:r>
              <a:rPr lang="it-IT" sz="1600" dirty="0" err="1" smtClean="0"/>
              <a:t>Gastrectomy</a:t>
            </a:r>
            <a:r>
              <a:rPr lang="it-IT" sz="1600" dirty="0" smtClean="0"/>
              <a:t>/Bypass Gastrico?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err="1" smtClean="0"/>
              <a:t>Qual’è</a:t>
            </a:r>
            <a:r>
              <a:rPr lang="it-IT" sz="1600" dirty="0" smtClean="0"/>
              <a:t> il miglior modo di gestire la ripresa di peso dopo chirurgia bariatrica?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Quali sono le indicazioni a chirurgia bariatrica per gli adolescenti/anziani?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600" dirty="0" smtClean="0"/>
              <a:t>Quali sono gli esami da eseguire prima della chirurgia bariatrica?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96100" y="1192500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/>
              <a:t>Medico Medicina Generale </a:t>
            </a:r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12843737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1580</Words>
  <Application>Microsoft Office PowerPoint</Application>
  <PresentationFormat>Personalizzato</PresentationFormat>
  <Paragraphs>115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RetrospectVTI</vt:lpstr>
      <vt:lpstr>AI e Nuove Tecnologie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e Nuove Tecnologie</dc:title>
  <cp:lastModifiedBy>Gastone Veroux</cp:lastModifiedBy>
  <cp:revision>30</cp:revision>
  <dcterms:modified xsi:type="dcterms:W3CDTF">2024-05-07T20:57:17Z</dcterms:modified>
</cp:coreProperties>
</file>